
<file path=[Content_Types].xml><?xml version="1.0" encoding="utf-8"?>
<Types xmlns="http://schemas.openxmlformats.org/package/2006/content-types">
  <Default Extension="avif" ContentType="image/avi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2" r:id="rId1"/>
  </p:sldMasterIdLst>
  <p:notesMasterIdLst>
    <p:notesMasterId r:id="rId21"/>
  </p:notesMasterIdLst>
  <p:sldIdLst>
    <p:sldId id="256" r:id="rId2"/>
    <p:sldId id="257" r:id="rId3"/>
    <p:sldId id="348" r:id="rId4"/>
    <p:sldId id="258" r:id="rId5"/>
    <p:sldId id="349" r:id="rId6"/>
    <p:sldId id="259" r:id="rId7"/>
    <p:sldId id="355" r:id="rId8"/>
    <p:sldId id="356" r:id="rId9"/>
    <p:sldId id="362" r:id="rId10"/>
    <p:sldId id="359" r:id="rId11"/>
    <p:sldId id="357" r:id="rId12"/>
    <p:sldId id="358" r:id="rId13"/>
    <p:sldId id="360" r:id="rId14"/>
    <p:sldId id="361" r:id="rId15"/>
    <p:sldId id="363" r:id="rId16"/>
    <p:sldId id="364" r:id="rId17"/>
    <p:sldId id="365" r:id="rId18"/>
    <p:sldId id="267" r:id="rId19"/>
    <p:sldId id="315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Fira Sans Condensed" panose="020B0503050000020004" pitchFamily="34" charset="0"/>
      <p:regular r:id="rId28"/>
      <p:bold r:id="rId29"/>
      <p:italic r:id="rId30"/>
      <p:boldItalic r:id="rId31"/>
    </p:embeddedFont>
    <p:embeddedFont>
      <p:font typeface="Josefin Sans" pitchFamily="2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Roboto Condensed Light" panose="02000000000000000000" pitchFamily="2" charset="0"/>
      <p:regular r:id="rId40"/>
      <p:italic r:id="rId4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1A4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D78CE6-266D-41FA-8440-E8E48CA07F1F}">
  <a:tblStyle styleId="{FDD78CE6-266D-41FA-8440-E8E48CA07F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891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510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d1e87cec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d1e87cec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371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075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1e87cec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1e87cec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2385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d1e87cec6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d1e87cec6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291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340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426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1e87cec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1e87cec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b347e33ac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b347e33ac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287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d1e87cec6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d1e87cec6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71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ab8d1ca927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ab8d1ca927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370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145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d1e87cec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d1e87cec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06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8E9B2-4374-7226-8790-B6ACD0325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F2268D-64FF-EA1F-7853-CC4CF57FF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4843ED-101B-F0A1-DC26-4829A11F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F0DF-65B7-451A-A9D5-C9864539AA33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780448-B0BC-1163-4ABD-C912C028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691CB2-6186-5F55-7263-6863BA09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F6D2-563D-414C-B5CF-9B3611579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9602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275520-31F4-BB79-0ABF-905E32B6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FB5D21-C553-307D-0D1C-2FC1BCDF4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2DEA57-453A-BBBF-B3E4-3913D846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F0DF-65B7-451A-A9D5-C9864539AA33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5BC198-7FB8-B047-6592-D9D05BFD6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44FAF0-00DE-931F-8657-B9D6D8A3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F6D2-563D-414C-B5CF-9B3611579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7594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AB02914-DA8A-A092-0F81-0A35FD08E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BB9C9A-D835-CA58-9264-28943F49C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DA3AE8-9663-3035-4A91-87C79F8B9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F0DF-65B7-451A-A9D5-C9864539AA33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E1FA5E-6505-CA82-0B9A-1360DCE4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B45377-E760-58FF-9CE4-F8AF451E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F6D2-563D-414C-B5CF-9B3611579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3387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064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839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18103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>
            <a:spLocks noGrp="1"/>
          </p:cNvSpPr>
          <p:nvPr>
            <p:ph type="subTitle" idx="1"/>
          </p:nvPr>
        </p:nvSpPr>
        <p:spPr>
          <a:xfrm>
            <a:off x="2080050" y="2645675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title" hasCustomPrompt="1"/>
          </p:nvPr>
        </p:nvSpPr>
        <p:spPr>
          <a:xfrm>
            <a:off x="2185351" y="2107163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2"/>
          </p:nvPr>
        </p:nvSpPr>
        <p:spPr>
          <a:xfrm>
            <a:off x="3939875" y="3984725"/>
            <a:ext cx="42090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title" idx="3" hasCustomPrompt="1"/>
          </p:nvPr>
        </p:nvSpPr>
        <p:spPr>
          <a:xfrm>
            <a:off x="4114925" y="3446225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4"/>
          </p:nvPr>
        </p:nvSpPr>
        <p:spPr>
          <a:xfrm>
            <a:off x="150725" y="1306600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title" idx="5" hasCustomPrompt="1"/>
          </p:nvPr>
        </p:nvSpPr>
        <p:spPr>
          <a:xfrm>
            <a:off x="256025" y="768100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39267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3864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046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448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>
            <a:spLocks noGrp="1"/>
          </p:cNvSpPr>
          <p:nvPr>
            <p:ph type="subTitle" idx="1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41"/>
          <p:cNvSpPr txBox="1">
            <a:spLocks noGrp="1"/>
          </p:cNvSpPr>
          <p:nvPr>
            <p:ph type="subTitle" idx="2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41"/>
          <p:cNvSpPr txBox="1">
            <a:spLocks noGrp="1"/>
          </p:cNvSpPr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 idx="3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42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0254F-87B5-1DA1-50C5-32DE078D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294D3E-BA41-0022-DBAD-823B0E51D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4128DF-2D0E-BAAA-DF58-E006D212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26F8-3BDD-4EFB-B23D-0708A8B726DC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BE73CA-4EF0-49F4-7719-E9C8BE9A9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2A9397-BF21-DAC8-08E9-788469F4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55F5-8270-4C7E-B55D-6EFE287AAD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339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892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1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244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146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0" name="Google Shape;290;p18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7678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1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61"/>
          <p:cNvSpPr txBox="1">
            <a:spLocks noGrp="1"/>
          </p:cNvSpPr>
          <p:nvPr>
            <p:ph type="title"/>
          </p:nvPr>
        </p:nvSpPr>
        <p:spPr>
          <a:xfrm>
            <a:off x="2629950" y="989275"/>
            <a:ext cx="3884100" cy="9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14" name="Google Shape;914;p61"/>
          <p:cNvSpPr txBox="1">
            <a:spLocks noGrp="1"/>
          </p:cNvSpPr>
          <p:nvPr>
            <p:ph type="subTitle" idx="1"/>
          </p:nvPr>
        </p:nvSpPr>
        <p:spPr>
          <a:xfrm>
            <a:off x="3043615" y="1769613"/>
            <a:ext cx="3066900" cy="1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5" name="Google Shape;915;p61"/>
          <p:cNvSpPr txBox="1">
            <a:spLocks noGrp="1"/>
          </p:cNvSpPr>
          <p:nvPr>
            <p:ph type="subTitle" idx="2"/>
          </p:nvPr>
        </p:nvSpPr>
        <p:spPr>
          <a:xfrm>
            <a:off x="2676890" y="3876500"/>
            <a:ext cx="3790200" cy="2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33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881EEA-2E5A-16BB-D399-D7CFF947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DEDC9E-5603-D34A-E120-2C2D22681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3E8075-D01E-B6A3-A22F-7CC69DCD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F0DF-65B7-451A-A9D5-C9864539AA33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FBA720-7F1A-A369-EC06-AF4195BF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7EF98D-B083-F3C9-AA9C-C8D726F7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F6D2-563D-414C-B5CF-9B3611579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97724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3B54B3-F2DA-3397-D859-A5A232860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71DA4E-B9BC-D955-BDAA-A7988EF7E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AD0768-1DB5-883F-AB73-CA5B2D524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3C3B41-215F-ACA4-B71C-864874C0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F0DF-65B7-451A-A9D5-C9864539AA33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8CBC25-5097-CFE6-5236-88015F51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91BEA2-1687-E886-D299-CBCAAA6C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F6D2-563D-414C-B5CF-9B3611579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1496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E4AC8-89EA-20B0-ED4D-7724BFD1A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1B0E8D-B5BC-858C-7C51-43D346F4E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0DED37-F09F-EF89-20E0-413A4EC5C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00E8F9-7CA1-C8DD-4DE6-5EF675A0C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EFD65B7-1100-C4E5-BEE2-E6EDBF919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773AC1-48C8-1793-D936-A7A45D8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F0DF-65B7-451A-A9D5-C9864539AA33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5E087A4-36E6-3C84-A027-6E49B540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977EB8-97A8-BEED-4144-9ED1E7C0C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F6D2-563D-414C-B5CF-9B3611579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6507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373F12-2F4E-E593-D3D7-7F0441AB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D095DE-C41D-2C98-57F8-CB615AD7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F0DF-65B7-451A-A9D5-C9864539AA33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C8A3E3-7385-80A0-52AF-B4944313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4F3E24-E782-CCF8-A06F-8369DBBF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F6D2-563D-414C-B5CF-9B3611579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9808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DEE155-CFC4-2CD8-2368-DD7881CC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F0DF-65B7-451A-A9D5-C9864539AA33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E80FDB-5E1E-2EE0-3ED7-9935986AD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4D5297-9D10-B3C0-A309-B4094E33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F6D2-563D-414C-B5CF-9B3611579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5976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166717-BE41-F8D4-FFD0-BCCF2BA7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1FCD91-72F2-96B2-99AF-0D0C778ED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EC1FF9-25FF-4463-AD1B-BBFBAA9E5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7DC5DF-08AE-A4E3-8FE2-90C2C8C7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F0DF-65B7-451A-A9D5-C9864539AA33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43B90C-0BA3-B379-BFA7-87C4729A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F7A387-ADCB-542E-7E15-53DD2A00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F6D2-563D-414C-B5CF-9B3611579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3420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86E4A-9EB5-EA4F-9A94-8312899E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4490D9-3938-BBD6-BF48-AF8F97DD4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86630A-D6A2-0615-FADC-7649CC4E1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E59E59-EE07-2F23-3DF5-21BB888F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F0DF-65B7-451A-A9D5-C9864539AA33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A29C14-C11A-CFFE-48E5-83FA3E5EB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1D4356-ABF1-CCEB-881E-398F49E4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F6D2-563D-414C-B5CF-9B3611579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4837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DC324C-F465-CB66-D431-72329DCC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7B0BB7-2D97-6442-4EDA-46AAA588D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1901D5-F2A0-98A7-56A5-0D7E8BB55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F0DF-65B7-451A-A9D5-C9864539AA33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07828E-EDF9-5EB4-EF26-7072E2B49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6E3403-CA68-7851-91FE-E0337D9A1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CF6D2-563D-414C-B5CF-9B3611579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08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av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74"/>
          <p:cNvSpPr txBox="1">
            <a:spLocks noGrp="1"/>
          </p:cNvSpPr>
          <p:nvPr>
            <p:ph type="ctrTitle"/>
          </p:nvPr>
        </p:nvSpPr>
        <p:spPr>
          <a:xfrm>
            <a:off x="678448" y="371367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Premières rencontres </a:t>
            </a:r>
            <a:br>
              <a:rPr lang="en" dirty="0"/>
            </a:br>
            <a:r>
              <a:rPr lang="en" dirty="0"/>
              <a:t>premières adaptations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6B308C-8CE3-774A-6A10-8B1A55F33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412" y="3208375"/>
            <a:ext cx="2131169" cy="156375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423FA1A-9335-4A16-3529-6D50AA2AF8F3}"/>
              </a:ext>
            </a:extLst>
          </p:cNvPr>
          <p:cNvSpPr txBox="1"/>
          <p:nvPr/>
        </p:nvSpPr>
        <p:spPr>
          <a:xfrm>
            <a:off x="2454088" y="2571750"/>
            <a:ext cx="433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Christine SCHUHL et Josette SERRES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A24447C-B477-F53F-C8AC-72EE0EFA9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04" y="850043"/>
            <a:ext cx="4907783" cy="367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9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88"/>
          <p:cNvSpPr txBox="1">
            <a:spLocks noGrp="1"/>
          </p:cNvSpPr>
          <p:nvPr>
            <p:ph type="title"/>
          </p:nvPr>
        </p:nvSpPr>
        <p:spPr>
          <a:xfrm>
            <a:off x="-1" y="363275"/>
            <a:ext cx="91970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-FR" dirty="0"/>
              <a:t>Entre vulnérabilités et limites partagées :</a:t>
            </a:r>
            <a:br>
              <a:rPr lang="fr-FR" dirty="0"/>
            </a:br>
            <a:endParaRPr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55D629-AEFC-D9C4-94FC-433EA1DDC12F}"/>
              </a:ext>
            </a:extLst>
          </p:cNvPr>
          <p:cNvSpPr txBox="1"/>
          <p:nvPr/>
        </p:nvSpPr>
        <p:spPr>
          <a:xfrm>
            <a:off x="786847" y="1297793"/>
            <a:ext cx="79148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Il nous faut composer avec l’intensité vulnérable et pulsionnelle des états du tout-petit, de ceux de ses parents et pouvoir combiner tout cela avec notre propre vulnérabilité.</a:t>
            </a:r>
          </a:p>
          <a:p>
            <a:endParaRPr lang="fr-FR" dirty="0"/>
          </a:p>
          <a:p>
            <a:r>
              <a:rPr lang="fr-FR" dirty="0"/>
              <a:t>Notre intelligence émotionnelle nous guide comme un GPS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7E7517-BEA1-C4D7-4BBE-8D24C755A4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2" r="15272" b="64391"/>
          <a:stretch/>
        </p:blipFill>
        <p:spPr>
          <a:xfrm>
            <a:off x="2516134" y="2725020"/>
            <a:ext cx="3925007" cy="1827102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3C141179-223B-BFB9-514D-AE656983034E}"/>
              </a:ext>
            </a:extLst>
          </p:cNvPr>
          <p:cNvGrpSpPr/>
          <p:nvPr/>
        </p:nvGrpSpPr>
        <p:grpSpPr>
          <a:xfrm>
            <a:off x="3160643" y="3044607"/>
            <a:ext cx="3909390" cy="1583635"/>
            <a:chOff x="3160643" y="3044607"/>
            <a:chExt cx="3909390" cy="15836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EA88D0-9328-9E70-40D1-F360D499FAE7}"/>
                </a:ext>
              </a:extLst>
            </p:cNvPr>
            <p:cNvSpPr/>
            <p:nvPr/>
          </p:nvSpPr>
          <p:spPr>
            <a:xfrm>
              <a:off x="3160643" y="4333461"/>
              <a:ext cx="1583635" cy="218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379886-3D36-0BAF-094E-E2E7683CFE42}"/>
                </a:ext>
              </a:extLst>
            </p:cNvPr>
            <p:cNvSpPr/>
            <p:nvPr/>
          </p:nvSpPr>
          <p:spPr>
            <a:xfrm rot="5400000">
              <a:off x="5938800" y="3497009"/>
              <a:ext cx="1583635" cy="678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229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C6FD5C6-8998-9CB3-073A-1F7DFC66A615}"/>
              </a:ext>
            </a:extLst>
          </p:cNvPr>
          <p:cNvSpPr txBox="1">
            <a:spLocks/>
          </p:cNvSpPr>
          <p:nvPr/>
        </p:nvSpPr>
        <p:spPr>
          <a:xfrm>
            <a:off x="0" y="961465"/>
            <a:ext cx="9144000" cy="28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88900" indent="25400" algn="l">
              <a:buClr>
                <a:srgbClr val="000000"/>
              </a:buClr>
              <a:buFont typeface="Arial"/>
            </a:pPr>
            <a:r>
              <a:rPr lang="fr-FR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Entendre nos jugements, nos apriori , nos stéréotypes en acceptant de composer sur une base objective où dans tout    changement tout est à construire, tout est possible.</a:t>
            </a:r>
          </a:p>
          <a:p>
            <a:pPr algn="l">
              <a:buClr>
                <a:srgbClr val="000000"/>
              </a:buClr>
              <a:buFont typeface="Arial"/>
            </a:pPr>
            <a:endParaRPr lang="fr-FR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Font typeface="Arial"/>
            </a:pPr>
            <a:endParaRPr lang="fr-FR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Font typeface="Arial"/>
            </a:pPr>
            <a:r>
              <a:rPr lang="fr-FR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Croire en sa propre valeur</a:t>
            </a:r>
          </a:p>
          <a:p>
            <a:pPr algn="l">
              <a:buClr>
                <a:srgbClr val="000000"/>
              </a:buClr>
              <a:buFont typeface="Arial"/>
            </a:pPr>
            <a:endParaRPr lang="fr-FR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Font typeface="Arial"/>
            </a:pPr>
            <a:endParaRPr lang="fr-FR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marL="88900" indent="25400" algn="l">
              <a:buClr>
                <a:srgbClr val="000000"/>
              </a:buClr>
              <a:buFont typeface="Arial"/>
            </a:pPr>
            <a:r>
              <a:rPr lang="fr-FR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Ne pas anesthésier ses émotions, ne pas chercher LA perfection mais se faire confiance pour vivre réellement</a:t>
            </a:r>
            <a:br>
              <a:rPr lang="fr-FR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</a:br>
            <a:r>
              <a:rPr lang="fr-FR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les moments présents .</a:t>
            </a:r>
          </a:p>
          <a:p>
            <a:pPr algn="l">
              <a:buClr>
                <a:srgbClr val="000000"/>
              </a:buClr>
              <a:buFont typeface="Arial"/>
            </a:pPr>
            <a:endParaRPr lang="fr-FR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Font typeface="Arial"/>
            </a:pPr>
            <a:endParaRPr lang="fr-FR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Font typeface="Arial"/>
            </a:pPr>
            <a:r>
              <a:rPr lang="fr-FR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Partages de regards, partages de mouvements, partages des temporalités au cœur de tout changement.</a:t>
            </a:r>
          </a:p>
        </p:txBody>
      </p:sp>
    </p:spTree>
    <p:extLst>
      <p:ext uri="{BB962C8B-B14F-4D97-AF65-F5344CB8AC3E}">
        <p14:creationId xmlns:p14="http://schemas.microsoft.com/office/powerpoint/2010/main" val="282177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B0EB6F04-9D17-AC82-CFE4-F3064A98F0EC}"/>
              </a:ext>
            </a:extLst>
          </p:cNvPr>
          <p:cNvGrpSpPr/>
          <p:nvPr/>
        </p:nvGrpSpPr>
        <p:grpSpPr>
          <a:xfrm>
            <a:off x="2385392" y="805276"/>
            <a:ext cx="4373216" cy="3532947"/>
            <a:chOff x="2385392" y="805276"/>
            <a:chExt cx="4373216" cy="353294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5C30FCC-0119-F4EE-9344-45C43B4BF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27" t="39886" r="3583" b="30935"/>
            <a:stretch/>
          </p:blipFill>
          <p:spPr>
            <a:xfrm>
              <a:off x="2385392" y="805276"/>
              <a:ext cx="4373216" cy="353294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552EDE-422E-04BC-8A6D-66698D15ADF9}"/>
                </a:ext>
              </a:extLst>
            </p:cNvPr>
            <p:cNvSpPr/>
            <p:nvPr/>
          </p:nvSpPr>
          <p:spPr>
            <a:xfrm>
              <a:off x="2385392" y="3741876"/>
              <a:ext cx="1470991" cy="5963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BFE366C-82B5-7683-CB68-4D44105BE69C}"/>
                </a:ext>
              </a:extLst>
            </p:cNvPr>
            <p:cNvSpPr/>
            <p:nvPr/>
          </p:nvSpPr>
          <p:spPr>
            <a:xfrm>
              <a:off x="2385392" y="1881809"/>
              <a:ext cx="616225" cy="6559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24546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71661AE-DF77-FDDE-062E-4DE5B315B1C7}"/>
              </a:ext>
            </a:extLst>
          </p:cNvPr>
          <p:cNvSpPr txBox="1">
            <a:spLocks/>
          </p:cNvSpPr>
          <p:nvPr/>
        </p:nvSpPr>
        <p:spPr>
          <a:xfrm>
            <a:off x="78777" y="863098"/>
            <a:ext cx="87970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/>
            <a:endParaRPr lang="fr-FR" sz="2000" dirty="0"/>
          </a:p>
          <a:p>
            <a:pPr algn="l"/>
            <a:endParaRPr lang="fr-FR" sz="2000" dirty="0"/>
          </a:p>
          <a:p>
            <a:pPr algn="l">
              <a:buClr>
                <a:srgbClr val="000000"/>
              </a:buClr>
              <a:buFont typeface="Arial"/>
            </a:pP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Qu’est-ce que je ressens concrètement par rapport à ce changement ?</a:t>
            </a:r>
          </a:p>
          <a:p>
            <a:pPr algn="l">
              <a:buClr>
                <a:srgbClr val="000000"/>
              </a:buClr>
              <a:buFont typeface="Arial"/>
            </a:pPr>
            <a:endParaRPr lang="fr-FR" sz="180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Font typeface="Arial"/>
            </a:pP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Qu’est que j’en sais ?</a:t>
            </a:r>
          </a:p>
          <a:p>
            <a:pPr algn="l">
              <a:buClr>
                <a:srgbClr val="000000"/>
              </a:buClr>
              <a:buFont typeface="Arial"/>
            </a:pPr>
            <a:endParaRPr lang="fr-FR" sz="180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Font typeface="Arial"/>
            </a:pP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Qu’est-ce qui me dérange ?</a:t>
            </a:r>
          </a:p>
          <a:p>
            <a:pPr algn="l">
              <a:buClr>
                <a:srgbClr val="000000"/>
              </a:buClr>
              <a:buFont typeface="Arial"/>
            </a:pPr>
            <a:endParaRPr lang="fr-FR" sz="180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Font typeface="Arial"/>
            </a:pP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Qu’est-ce que j’imagine ?</a:t>
            </a:r>
          </a:p>
          <a:p>
            <a:pPr algn="l">
              <a:buClr>
                <a:srgbClr val="000000"/>
              </a:buClr>
              <a:buFont typeface="Arial"/>
            </a:pPr>
            <a:endParaRPr lang="fr-FR" sz="180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Font typeface="Arial"/>
            </a:pP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Faire un pas de côté par rapport au « on a toujours fait comme ça »…ou </a:t>
            </a:r>
          </a:p>
          <a:p>
            <a:pPr algn="l">
              <a:buClr>
                <a:srgbClr val="000000"/>
              </a:buClr>
              <a:buFont typeface="Arial"/>
            </a:pP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« on ne peut pas faire autrement »</a:t>
            </a:r>
          </a:p>
        </p:txBody>
      </p:sp>
      <p:sp>
        <p:nvSpPr>
          <p:cNvPr id="7" name="Google Shape;1183;p88">
            <a:extLst>
              <a:ext uri="{FF2B5EF4-FFF2-40B4-BE49-F238E27FC236}">
                <a16:creationId xmlns:a16="http://schemas.microsoft.com/office/drawing/2014/main" id="{72CF5F02-33F4-1F0B-9A0E-3B5317457A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63275"/>
            <a:ext cx="91970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-FR" dirty="0"/>
              <a:t>Questions repères 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291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AC15FF2-DEE1-31DD-A426-368731401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48" y="497773"/>
            <a:ext cx="5533304" cy="41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4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F6111029-E496-A8E9-6E22-B96E635B6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01" y="397151"/>
            <a:ext cx="4349198" cy="434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14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921C037-7BF5-0D4E-5284-D6CD2EF007DB}"/>
              </a:ext>
            </a:extLst>
          </p:cNvPr>
          <p:cNvSpPr txBox="1">
            <a:spLocks/>
          </p:cNvSpPr>
          <p:nvPr/>
        </p:nvSpPr>
        <p:spPr>
          <a:xfrm>
            <a:off x="798443" y="712908"/>
            <a:ext cx="7281397" cy="371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l">
              <a:buSzPts val="2400"/>
            </a:pPr>
            <a:r>
              <a:rPr lang="fr-FR" sz="1800" b="0" dirty="0">
                <a:solidFill>
                  <a:schemeClr val="dk2"/>
                </a:solidFill>
                <a:latin typeface="+mj-lt"/>
                <a:ea typeface="Open Sans"/>
                <a:cs typeface="Open Sans"/>
                <a:sym typeface="Open Sans"/>
              </a:rPr>
              <a:t>Avec ses codes :</a:t>
            </a:r>
          </a:p>
          <a:p>
            <a:pPr algn="l">
              <a:buSzPts val="2400"/>
            </a:pPr>
            <a:endParaRPr lang="fr-FR" sz="1800" b="0" dirty="0">
              <a:solidFill>
                <a:schemeClr val="dk2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algn="l">
              <a:buSzPts val="2400"/>
            </a:pPr>
            <a:r>
              <a:rPr lang="fr-FR" sz="1800" b="0" dirty="0">
                <a:solidFill>
                  <a:schemeClr val="dk2"/>
                </a:solidFill>
                <a:latin typeface="+mj-lt"/>
                <a:ea typeface="Open Sans"/>
                <a:cs typeface="Open Sans"/>
                <a:sym typeface="Open Sans"/>
              </a:rPr>
              <a:t>Codes d’un enfant de moins de 3 ans</a:t>
            </a:r>
          </a:p>
          <a:p>
            <a:pPr algn="l">
              <a:buSzPts val="2400"/>
            </a:pPr>
            <a:endParaRPr lang="fr-FR" sz="1800" b="0" dirty="0">
              <a:solidFill>
                <a:schemeClr val="dk2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algn="l">
              <a:buSzPts val="2400"/>
            </a:pPr>
            <a:r>
              <a:rPr lang="fr-FR" sz="1800" b="0" dirty="0">
                <a:solidFill>
                  <a:schemeClr val="dk2"/>
                </a:solidFill>
                <a:latin typeface="+mj-lt"/>
                <a:ea typeface="Open Sans"/>
                <a:cs typeface="Open Sans"/>
                <a:sym typeface="Open Sans"/>
              </a:rPr>
              <a:t>Codes de parents codes sociaux, culturels, éducatifs…</a:t>
            </a:r>
          </a:p>
          <a:p>
            <a:pPr algn="l">
              <a:buSzPts val="2400"/>
            </a:pPr>
            <a:endParaRPr lang="fr-FR" sz="1800" b="0" dirty="0">
              <a:solidFill>
                <a:schemeClr val="dk2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algn="l">
              <a:buSzPts val="2400"/>
            </a:pPr>
            <a:r>
              <a:rPr lang="fr-FR" sz="1800" b="0" dirty="0">
                <a:solidFill>
                  <a:schemeClr val="dk2"/>
                </a:solidFill>
                <a:latin typeface="+mj-lt"/>
                <a:ea typeface="Open Sans"/>
                <a:cs typeface="Open Sans"/>
                <a:sym typeface="Open Sans"/>
              </a:rPr>
              <a:t>Codes professionnels liés à vos propres codes personnels</a:t>
            </a:r>
          </a:p>
          <a:p>
            <a:pPr algn="l">
              <a:buSzPts val="2400"/>
            </a:pPr>
            <a:endParaRPr lang="fr-FR" sz="1800" b="0" dirty="0">
              <a:solidFill>
                <a:schemeClr val="dk2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algn="l">
              <a:buSzPts val="2400"/>
            </a:pPr>
            <a:r>
              <a:rPr lang="fr-FR" sz="1800" b="0" dirty="0">
                <a:solidFill>
                  <a:schemeClr val="dk2"/>
                </a:solidFill>
                <a:latin typeface="+mj-lt"/>
                <a:ea typeface="Open Sans"/>
                <a:cs typeface="Open Sans"/>
                <a:sym typeface="Open Sans"/>
              </a:rPr>
              <a:t>Une aventure incroyable !</a:t>
            </a:r>
          </a:p>
        </p:txBody>
      </p:sp>
      <p:sp>
        <p:nvSpPr>
          <p:cNvPr id="11" name="Google Shape;1183;p88">
            <a:extLst>
              <a:ext uri="{FF2B5EF4-FFF2-40B4-BE49-F238E27FC236}">
                <a16:creationId xmlns:a16="http://schemas.microsoft.com/office/drawing/2014/main" id="{38712849-4C87-DF18-0CEC-CE56EAA078D4}"/>
              </a:ext>
            </a:extLst>
          </p:cNvPr>
          <p:cNvSpPr txBox="1">
            <a:spLocks/>
          </p:cNvSpPr>
          <p:nvPr/>
        </p:nvSpPr>
        <p:spPr>
          <a:xfrm>
            <a:off x="-1" y="363275"/>
            <a:ext cx="91970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6"/>
              </a:buClr>
              <a:buSzPts val="2400"/>
            </a:pPr>
            <a:r>
              <a:rPr lang="fr-FR" sz="2400" b="1" dirty="0">
                <a:solidFill>
                  <a:schemeClr val="accent6"/>
                </a:solidFill>
                <a:latin typeface="+mj-lt"/>
                <a:ea typeface="Josefin Sans"/>
                <a:cs typeface="Josefin Sans"/>
                <a:sym typeface="Josefin Sans"/>
              </a:rPr>
              <a:t>Un décodage en partage</a:t>
            </a:r>
          </a:p>
        </p:txBody>
      </p:sp>
    </p:spTree>
    <p:extLst>
      <p:ext uri="{BB962C8B-B14F-4D97-AF65-F5344CB8AC3E}">
        <p14:creationId xmlns:p14="http://schemas.microsoft.com/office/powerpoint/2010/main" val="2032037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—Someone Famous</a:t>
            </a:r>
            <a:endParaRPr/>
          </a:p>
        </p:txBody>
      </p:sp>
      <p:sp>
        <p:nvSpPr>
          <p:cNvPr id="1156" name="Google Shape;1156;p8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“This is a quote. Words full of wisdom that someone important said and can make the reader get inspired.”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C00A88-DD5C-39DF-A808-E49423BC4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964" y="999693"/>
            <a:ext cx="5974772" cy="29873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p1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Merci !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275" name="Google Shape;2275;p13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email@freepik.com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+91 620 421 838 yourcompany.com</a:t>
            </a:r>
            <a:endParaRPr dirty="0"/>
          </a:p>
        </p:txBody>
      </p:sp>
      <p:sp>
        <p:nvSpPr>
          <p:cNvPr id="2276" name="Google Shape;2276;p133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Please keep this slide for attribution</a:t>
            </a:r>
            <a:endParaRPr/>
          </a:p>
        </p:txBody>
      </p:sp>
      <p:grpSp>
        <p:nvGrpSpPr>
          <p:cNvPr id="2277" name="Google Shape;2277;p133"/>
          <p:cNvGrpSpPr/>
          <p:nvPr/>
        </p:nvGrpSpPr>
        <p:grpSpPr>
          <a:xfrm>
            <a:off x="4909229" y="2848375"/>
            <a:ext cx="387661" cy="387661"/>
            <a:chOff x="1379798" y="1723250"/>
            <a:chExt cx="397887" cy="397887"/>
          </a:xfrm>
        </p:grpSpPr>
        <p:sp>
          <p:nvSpPr>
            <p:cNvPr id="2278" name="Google Shape;2278;p133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79" name="Google Shape;2279;p133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80" name="Google Shape;2280;p133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81" name="Google Shape;2281;p133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282" name="Google Shape;2282;p133"/>
          <p:cNvGrpSpPr/>
          <p:nvPr/>
        </p:nvGrpSpPr>
        <p:grpSpPr>
          <a:xfrm>
            <a:off x="3847108" y="2848375"/>
            <a:ext cx="387681" cy="387661"/>
            <a:chOff x="266768" y="1721375"/>
            <a:chExt cx="397907" cy="397887"/>
          </a:xfrm>
        </p:grpSpPr>
        <p:sp>
          <p:nvSpPr>
            <p:cNvPr id="2283" name="Google Shape;2283;p133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84" name="Google Shape;2284;p133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285" name="Google Shape;2285;p133"/>
          <p:cNvGrpSpPr/>
          <p:nvPr/>
        </p:nvGrpSpPr>
        <p:grpSpPr>
          <a:xfrm>
            <a:off x="4378189" y="2848375"/>
            <a:ext cx="387641" cy="387661"/>
            <a:chOff x="864491" y="1723250"/>
            <a:chExt cx="397866" cy="397887"/>
          </a:xfrm>
        </p:grpSpPr>
        <p:sp>
          <p:nvSpPr>
            <p:cNvPr id="2286" name="Google Shape;2286;p133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87" name="Google Shape;2287;p133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88" name="Google Shape;2288;p133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21628846-B3C3-0C7E-6083-9DF91594E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187" y="1899096"/>
            <a:ext cx="3271261" cy="26738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/>
              <a:t>La vie met en mouvement :</a:t>
            </a:r>
            <a:endParaRPr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E124EE7-5F5C-7B94-D35A-AC8831A1A71D}"/>
              </a:ext>
            </a:extLst>
          </p:cNvPr>
          <p:cNvSpPr txBox="1"/>
          <p:nvPr/>
        </p:nvSpPr>
        <p:spPr>
          <a:xfrm>
            <a:off x="0" y="1120729"/>
            <a:ext cx="9144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</a:rPr>
              <a:t>L’un des premiers mouvements de la vie intra utérine : les battements du cœur à 6 semaines de grossesse</a:t>
            </a:r>
            <a:br>
              <a:rPr lang="fr-FR" sz="1400" dirty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  <a:p>
            <a:r>
              <a:rPr lang="fr-FR" sz="1400" dirty="0">
                <a:solidFill>
                  <a:srgbClr val="002060"/>
                </a:solidFill>
              </a:rPr>
              <a:t>                                                                                  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sz="1400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sz="1400" dirty="0">
              <a:solidFill>
                <a:srgbClr val="002060"/>
              </a:solidFill>
            </a:endParaRPr>
          </a:p>
          <a:p>
            <a:endParaRPr lang="fr-FR" sz="1400" dirty="0">
              <a:solidFill>
                <a:srgbClr val="002060"/>
              </a:solidFill>
            </a:endParaRPr>
          </a:p>
          <a:p>
            <a:pPr algn="ctr"/>
            <a:r>
              <a:rPr lang="fr-FR" sz="1400" dirty="0">
                <a:solidFill>
                  <a:srgbClr val="002060"/>
                </a:solidFill>
              </a:rPr>
              <a:t>La vie est une permanence de changements, d’évolutions, d’adaptations…                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C67BDBE-0852-A1B7-A388-29A5AC2E9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637" y="1528203"/>
            <a:ext cx="1228725" cy="12287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6CE18CC-A4C2-99DA-B3D9-CF292DBE82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96" t="-361" r="21063" b="14786"/>
          <a:stretch/>
        </p:blipFill>
        <p:spPr>
          <a:xfrm>
            <a:off x="4199233" y="3455894"/>
            <a:ext cx="1138310" cy="13734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Changer d’angle</a:t>
            </a:r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3AE67C-515C-6D22-37CC-CBC3FB806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29" y="1186757"/>
            <a:ext cx="4155141" cy="27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8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76"/>
          <p:cNvSpPr txBox="1">
            <a:spLocks noGrp="1"/>
          </p:cNvSpPr>
          <p:nvPr>
            <p:ph type="title"/>
          </p:nvPr>
        </p:nvSpPr>
        <p:spPr>
          <a:xfrm>
            <a:off x="2037268" y="404527"/>
            <a:ext cx="506946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 contextes différents :</a:t>
            </a:r>
            <a:endParaRPr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137F1FA-AF82-3810-DEAC-4B791503F1C4}"/>
              </a:ext>
            </a:extLst>
          </p:cNvPr>
          <p:cNvSpPr txBox="1"/>
          <p:nvPr/>
        </p:nvSpPr>
        <p:spPr>
          <a:xfrm>
            <a:off x="948775" y="1788320"/>
            <a:ext cx="774833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Un enfant… Petit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Des parents… Inquiets, en attente de beaucoup de choses.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Un professionnel observateur, soucieux d’accueillir et d’accompagner l’enfant et ses parents.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A1E8764C-6405-82D0-E41F-ACD8DE9B9304}"/>
              </a:ext>
            </a:extLst>
          </p:cNvPr>
          <p:cNvSpPr txBox="1"/>
          <p:nvPr/>
        </p:nvSpPr>
        <p:spPr>
          <a:xfrm>
            <a:off x="584952" y="1938527"/>
            <a:ext cx="70487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Les premières rencontres, les premières adaptations mettent notre cerveau au travail…</a:t>
            </a:r>
          </a:p>
          <a:p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Et c’est très important !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Notre cerveau va rechercher dans sa banque de données ce qu’il connait déjà</a:t>
            </a:r>
          </a:p>
          <a:p>
            <a:endParaRPr lang="fr-FR" dirty="0"/>
          </a:p>
        </p:txBody>
      </p:sp>
      <p:sp>
        <p:nvSpPr>
          <p:cNvPr id="16" name="Google Shape;1046;p76">
            <a:extLst>
              <a:ext uri="{FF2B5EF4-FFF2-40B4-BE49-F238E27FC236}">
                <a16:creationId xmlns:a16="http://schemas.microsoft.com/office/drawing/2014/main" id="{451B0B63-8583-1423-4C0C-F91FC549A0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037" y="450475"/>
            <a:ext cx="7891198" cy="1220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dirty="0"/>
              <a:t>Notre cerveau en éveil :</a:t>
            </a:r>
            <a:endParaRPr sz="33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A18C5C-B00E-0174-E8D4-9354706DF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534" y="2428420"/>
            <a:ext cx="2466309" cy="24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4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77"/>
          <p:cNvSpPr txBox="1">
            <a:spLocks noGrp="1"/>
          </p:cNvSpPr>
          <p:nvPr>
            <p:ph type="title"/>
          </p:nvPr>
        </p:nvSpPr>
        <p:spPr>
          <a:xfrm>
            <a:off x="452215" y="427592"/>
            <a:ext cx="82395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/>
              <a:t>Que représente cette première rencontre ?</a:t>
            </a:r>
            <a:endParaRPr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A8C67D8-16EF-DC21-ADB8-806298919574}"/>
              </a:ext>
            </a:extLst>
          </p:cNvPr>
          <p:cNvSpPr txBox="1"/>
          <p:nvPr/>
        </p:nvSpPr>
        <p:spPr>
          <a:xfrm>
            <a:off x="452215" y="1417588"/>
            <a:ext cx="609765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Pour l’enfant : pas grand-chose !</a:t>
            </a:r>
          </a:p>
          <a:p>
            <a:endParaRPr lang="fr-FR" dirty="0"/>
          </a:p>
          <a:p>
            <a:r>
              <a:rPr lang="fr-FR" dirty="0"/>
              <a:t>Des humains</a:t>
            </a:r>
          </a:p>
          <a:p>
            <a:endParaRPr lang="fr-FR" dirty="0"/>
          </a:p>
          <a:p>
            <a:r>
              <a:rPr lang="fr-FR" dirty="0"/>
              <a:t>Des tempêtes sensorielles peu identifiables mais repérables</a:t>
            </a:r>
          </a:p>
          <a:p>
            <a:endParaRPr lang="fr-FR" dirty="0"/>
          </a:p>
          <a:p>
            <a:r>
              <a:rPr lang="fr-FR" dirty="0"/>
              <a:t>Pour le parent : Des impressions interprétées par rapport à des choses déjà vues, dites, entendues, crues, identifiées…</a:t>
            </a:r>
          </a:p>
          <a:p>
            <a:endParaRPr lang="fr-FR" dirty="0"/>
          </a:p>
          <a:p>
            <a:r>
              <a:rPr lang="fr-FR" dirty="0"/>
              <a:t>Pour le professionnel : des connaissances, des habitudes, des apriori, ce qu’il sait, ce qu’il interprète, des situations rencontrées de multiples fois…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801099-B551-01C9-D266-01041A134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005" y="1167653"/>
            <a:ext cx="2790825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87FBFB-AE4D-E05D-FAA9-21D8930A0FA3}"/>
              </a:ext>
            </a:extLst>
          </p:cNvPr>
          <p:cNvSpPr/>
          <p:nvPr/>
        </p:nvSpPr>
        <p:spPr>
          <a:xfrm>
            <a:off x="7162800" y="410817"/>
            <a:ext cx="284922" cy="21203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9" name="Google Shape;1409;p102"/>
          <p:cNvSpPr txBox="1">
            <a:spLocks noGrp="1"/>
          </p:cNvSpPr>
          <p:nvPr>
            <p:ph type="title"/>
          </p:nvPr>
        </p:nvSpPr>
        <p:spPr>
          <a:xfrm>
            <a:off x="540000" y="410817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/>
              <a:t>Un point commun : Nos vulnérabilités</a:t>
            </a:r>
            <a:endParaRPr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4D2154-38D0-BCA0-01D1-27EDC7C28B4F}"/>
              </a:ext>
            </a:extLst>
          </p:cNvPr>
          <p:cNvSpPr txBox="1"/>
          <p:nvPr/>
        </p:nvSpPr>
        <p:spPr>
          <a:xfrm>
            <a:off x="928149" y="1378059"/>
            <a:ext cx="758333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Besoin d’un autre, d’une reconnaissance pour développer le sentiment d’exister, besoin d’accompagnement pour construire sa confiance en soi, besoin de partage pour que ces vulnérabilités partagées deviennent une force commune.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L’enfant</a:t>
            </a:r>
          </a:p>
          <a:p>
            <a:endParaRPr lang="fr-FR" dirty="0"/>
          </a:p>
          <a:p>
            <a:r>
              <a:rPr lang="fr-FR" dirty="0"/>
              <a:t>Ses parents</a:t>
            </a:r>
          </a:p>
          <a:p>
            <a:endParaRPr lang="fr-FR" dirty="0"/>
          </a:p>
          <a:p>
            <a:r>
              <a:rPr lang="fr-FR" dirty="0"/>
              <a:t>Le professionnel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0EB25DA-D22C-D642-9FAA-5697671191B2}"/>
              </a:ext>
            </a:extLst>
          </p:cNvPr>
          <p:cNvSpPr txBox="1"/>
          <p:nvPr/>
        </p:nvSpPr>
        <p:spPr>
          <a:xfrm>
            <a:off x="928149" y="4532628"/>
            <a:ext cx="49088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Une </a:t>
            </a:r>
            <a:r>
              <a:rPr lang="fr-FR" dirty="0"/>
              <a:t>fragilité</a:t>
            </a:r>
            <a:r>
              <a:rPr lang="fr-FR" sz="2000" dirty="0"/>
              <a:t> partagée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74409B-723A-34EE-5CB3-EAC537182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815" y="2393721"/>
            <a:ext cx="3556747" cy="17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3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C627120-C669-6C46-53DB-EE09DD9A2023}"/>
              </a:ext>
            </a:extLst>
          </p:cNvPr>
          <p:cNvSpPr txBox="1"/>
          <p:nvPr/>
        </p:nvSpPr>
        <p:spPr>
          <a:xfrm>
            <a:off x="430312" y="741026"/>
            <a:ext cx="833045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Une rencontre dans un mouvement perpétuel où les émotions peuvent s’entrelacer, s’entrechoquer, se compléter.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Chacun se retrouve dans une proximité affective et corporelle.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Trouver des points d’ancrage pour parvenir à faire cohabiter nos seuils de tolérance.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Des résonnances partagées parfois comprises, admises… Parfois incomprises, rejetées…</a:t>
            </a:r>
          </a:p>
        </p:txBody>
      </p:sp>
    </p:spTree>
    <p:extLst>
      <p:ext uri="{BB962C8B-B14F-4D97-AF65-F5344CB8AC3E}">
        <p14:creationId xmlns:p14="http://schemas.microsoft.com/office/powerpoint/2010/main" val="387329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Changements</a:t>
            </a:r>
            <a:endParaRPr dirty="0">
              <a:latin typeface="+mj-lt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1FF1889-013E-B25B-D7F1-506C22F2B451}"/>
              </a:ext>
            </a:extLst>
          </p:cNvPr>
          <p:cNvSpPr txBox="1">
            <a:spLocks/>
          </p:cNvSpPr>
          <p:nvPr/>
        </p:nvSpPr>
        <p:spPr>
          <a:xfrm>
            <a:off x="162012" y="1303111"/>
            <a:ext cx="8865109" cy="27326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/>
              <a:t>Changement d’ambiance, de relations, de rythmes, d’odeurs, de bruit…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Tout changement implique de développer l’adaptabilité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Tout changement évoque l’inconnu, la menace éventuelle, la perte du familier, du sentiment de sécurité, de la maitrise…</a:t>
            </a:r>
          </a:p>
          <a:p>
            <a:endParaRPr lang="fr-FR" dirty="0"/>
          </a:p>
          <a:p>
            <a:r>
              <a:rPr lang="fr-FR" dirty="0"/>
              <a:t>Notre cerveau recherche les identiques, le déjà « vu », « entendu », « vécu »… </a:t>
            </a:r>
          </a:p>
          <a:p>
            <a:endParaRPr lang="fr-FR" dirty="0"/>
          </a:p>
          <a:p>
            <a:r>
              <a:rPr lang="fr-FR" dirty="0"/>
              <a:t>Toutes formes de « déjà »… Pour le tout-petit… C’est encore plus compliqué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B7E6F4-C44D-614A-6774-24E32D8AD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412" y="285710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804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635</Words>
  <Application>Microsoft Office PowerPoint</Application>
  <PresentationFormat>Affichage à l'écran (16:9)</PresentationFormat>
  <Paragraphs>116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Open Sans</vt:lpstr>
      <vt:lpstr>Calibri</vt:lpstr>
      <vt:lpstr>Roboto Condensed Light</vt:lpstr>
      <vt:lpstr>Fira Sans Condensed</vt:lpstr>
      <vt:lpstr>Anaheim</vt:lpstr>
      <vt:lpstr>Calibri Light</vt:lpstr>
      <vt:lpstr>Josefin Sans</vt:lpstr>
      <vt:lpstr>Thème Office</vt:lpstr>
      <vt:lpstr>Premières rencontres  premières adaptations</vt:lpstr>
      <vt:lpstr>La vie met en mouvement :</vt:lpstr>
      <vt:lpstr>Changer d’angle</vt:lpstr>
      <vt:lpstr>Des contextes différents :</vt:lpstr>
      <vt:lpstr>Notre cerveau en éveil :</vt:lpstr>
      <vt:lpstr>Que représente cette première rencontre ?</vt:lpstr>
      <vt:lpstr>Un point commun : Nos vulnérabilités</vt:lpstr>
      <vt:lpstr>Présentation PowerPoint</vt:lpstr>
      <vt:lpstr>Changements</vt:lpstr>
      <vt:lpstr>Présentation PowerPoint</vt:lpstr>
      <vt:lpstr>Entre vulnérabilités et limites partagées : </vt:lpstr>
      <vt:lpstr>Présentation PowerPoint</vt:lpstr>
      <vt:lpstr>Présentation PowerPoint</vt:lpstr>
      <vt:lpstr>Questions repères :</vt:lpstr>
      <vt:lpstr>Présentation PowerPoint</vt:lpstr>
      <vt:lpstr>Présentation PowerPoint</vt:lpstr>
      <vt:lpstr>Présentation PowerPoint</vt:lpstr>
      <vt:lpstr>—Someone Famous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Premières rencontres  premières adaptations</dc:title>
  <dc:creator>christine schuhl</dc:creator>
  <cp:lastModifiedBy>Murielle Orsan</cp:lastModifiedBy>
  <cp:revision>11</cp:revision>
  <dcterms:modified xsi:type="dcterms:W3CDTF">2023-09-27T12:36:49Z</dcterms:modified>
</cp:coreProperties>
</file>